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60" r:id="rId4"/>
    <p:sldId id="276" r:id="rId5"/>
    <p:sldId id="262" r:id="rId6"/>
    <p:sldId id="261" r:id="rId7"/>
    <p:sldId id="278" r:id="rId8"/>
    <p:sldId id="279" r:id="rId9"/>
    <p:sldId id="263" r:id="rId10"/>
    <p:sldId id="264" r:id="rId11"/>
    <p:sldId id="265" r:id="rId12"/>
    <p:sldId id="269" r:id="rId13"/>
    <p:sldId id="267" r:id="rId14"/>
    <p:sldId id="268" r:id="rId15"/>
    <p:sldId id="285" r:id="rId16"/>
    <p:sldId id="270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290D-A1D5-1629-EE8C-1D58788B4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FA25D-AC8E-22EA-F2EA-8E307B797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E8F63-6E25-0586-2831-80B751B5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18D96-19FF-880E-97FA-C794F193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7A61-CAD3-8F55-5EE1-4DCBD062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7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286F-2189-0325-63B0-7C475E28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A5103-BF97-E7F7-EA29-C030C842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CC3D6-DA1B-5F70-E243-F019BC1A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554C-52FE-221C-F315-723F46F2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2332-975D-BCB4-09C3-58BD05ED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1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ACE1-0751-C663-2C9F-56A90EDE8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A4019-AD03-6EF3-9E56-2AA38C217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7AD4-4317-904C-27E8-4C47085A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4FA02-4B3D-1C3F-2AF6-961300FA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74AB-3ACF-FA97-1826-E59371C6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4313-12BE-EA25-0F26-0FBC81F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C45C-85CD-A1D0-9F39-17C806C9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459C-9BAF-17BE-E47D-8B5F71B0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B658-7466-4ED0-B3A0-1449D782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A2A3-3833-4DA9-C9C0-282AFB2D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F8F0-E08C-884B-A62A-2F5B8338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62CB2-C90B-BED0-DCE0-410182DA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203E0-D995-7658-0304-D0F759C2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5D125-AFE9-5A7D-3A14-D48B0768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5DF9-B410-7B37-DC4C-2F2F1CCF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6AC6-ACD0-3195-6FB1-636294DF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AB5FA-BE43-C4EB-AF83-2CBB05CD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C0788-5CB5-57AA-A1C9-A84DF3DEF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20B3-F8E2-BD63-B568-29E1AD19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C0669-0885-C06F-97A1-048FD120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772B9-F9F4-F752-F680-CC54329B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0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5512-4D76-5F23-7216-C1D007D4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B8B56-609C-FF0A-5331-0569F459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C4D9B-EF16-CD33-3A80-4E589D57C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C344-550B-7F14-9D76-E0BE5391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6F0B-1D0B-BAA3-A5DD-910CDF98F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4C81D-8DB3-49DF-91D5-F9D3A4D5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2981F-0C9D-FAAE-9727-547183D7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A9DD7-FF38-8A43-32BD-9DFDD15C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AEE5-CCDC-C38C-CDE9-1F569061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32403-38E2-35F1-176C-2FFC31BA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A1BE1-DFAF-C756-8DB5-FF2DBD56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09200-222E-ED19-30B4-0DA8B944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4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A0696-F358-F147-9DAB-F990DAF1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AE24E-8863-FB38-A610-BDF6B88E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CE58D-DF18-1207-D7AA-ED311724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98BC-E47D-BF20-5BFD-DB2F5354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F0820-3FF1-4792-8B90-FEFAB5DB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B3440-2D9F-1FE1-FCF2-8AF96AA63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64B86-C2B3-0E89-40C1-10550F63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0BA3A-38CE-CB6D-716F-A4AFBD4E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5BA8B-C752-A182-9C0A-6550D60C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0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DE97-4DB0-DFAA-4827-CF56E456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21F4-A737-97B4-A2FA-E42C42F34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44234-72A8-1316-C307-CB64C92C6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74915-834A-8C3E-6EB4-F2C758A00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B7F57-E8A9-7E6B-E5CC-404710F9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3A96D-2ED2-CBCA-CA6F-BCAC2C16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5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8F9A9-58C7-0745-9F4B-6C9ACDC4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47499-01FB-9F4A-602E-E5FD587D7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70340-1C41-AFC8-25E5-7C2BC36AD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723E4-877D-482F-9058-1F45E572606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A4DDF-AA5B-9235-F759-7B8EDEBB3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1C3AC-B135-5421-4F9B-E85ABFDB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C243C-1C54-472D-AE13-2045ED73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6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11FE64-2D00-2D64-4F5A-917262A0C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6" r="-58476"/>
          <a:stretch/>
        </p:blipFill>
        <p:spPr>
          <a:xfrm>
            <a:off x="191602" y="222946"/>
            <a:ext cx="10677832" cy="1467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39809B-4DDE-DECF-6F50-80F931C1F209}"/>
              </a:ext>
            </a:extLst>
          </p:cNvPr>
          <p:cNvSpPr txBox="1"/>
          <p:nvPr/>
        </p:nvSpPr>
        <p:spPr>
          <a:xfrm>
            <a:off x="-157038" y="1916792"/>
            <a:ext cx="11026472" cy="1098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Toshal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Infotech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Pvt. Ltd., formerly known as "Idea To Working," is a privately held IT services and consulting company based in Surat, Gujarat, India. Established in 2011, the company specializes in delivering innovative software solutions tailored to meet diverse business needs.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2438AF-975A-422C-04EB-66C1A30DD847}"/>
              </a:ext>
            </a:extLst>
          </p:cNvPr>
          <p:cNvSpPr txBox="1"/>
          <p:nvPr/>
        </p:nvSpPr>
        <p:spPr>
          <a:xfrm>
            <a:off x="145111" y="3467915"/>
            <a:ext cx="60946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Locations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: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•	Surat Office: 203, 5th Floor, SNS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Interio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Althan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Bhatar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Road, Surat, Gujarat, 395017, India.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 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	Contact Information: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•	Phone: +91 7575062161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•	Email: career@toshalinfotech.com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pPr marL="423545" marR="4032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•	Website: www.toshalinfotech.com</a:t>
            </a:r>
            <a:endParaRPr lang="en-US" sz="1800" dirty="0">
              <a:effectLst/>
              <a:latin typeface="Arial MT"/>
              <a:ea typeface="Arial MT"/>
              <a:cs typeface="Arial MT"/>
            </a:endParaRPr>
          </a:p>
          <a:p>
            <a:br>
              <a:rPr lang="en-US" sz="1800" dirty="0">
                <a:effectLst/>
                <a:latin typeface="Times New Roman" panose="02020603050405020304" pitchFamily="18" charset="0"/>
                <a:ea typeface="Arial MT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80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C1CBC-E574-DD58-4F64-47C33102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" y="0"/>
            <a:ext cx="1218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8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07B3D-5F1A-C820-79A1-9FBE21465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"/>
            <a:ext cx="12192000" cy="68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D7695E-6264-A1B0-5602-849655CAF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" y="0"/>
            <a:ext cx="12120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2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3A42F-E29D-93DD-425F-4A1C0D477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9"/>
            <a:ext cx="12192000" cy="68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B34C1-1704-A0DB-89E6-97A9F3C5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"/>
            <a:ext cx="12192000" cy="68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7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A9A49-5BEC-E9A6-3C15-ED3E0419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CC78C-37AA-4EBB-E8B3-2EB30F9B9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"/>
            <a:ext cx="12192000" cy="68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E628F-40DD-7967-BE9F-54107D1E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4"/>
            <a:ext cx="12192000" cy="6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0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64B12-D56B-BFFA-01DD-3AF51D8B7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8"/>
            <a:ext cx="12192000" cy="68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2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C737A-E76C-6B1C-53EB-99124FDE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09"/>
            <a:ext cx="12192000" cy="68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29AFC-2D20-4372-232E-B5BB8AE6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64" y="-63610"/>
            <a:ext cx="1227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5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51DFC-7189-C0FB-0146-74E959B9B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8"/>
            <a:ext cx="12192000" cy="6781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6AED0-6E1E-2141-E22E-FB9CC66E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8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2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7DECE-5B24-D4E7-3066-90391E7E1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14"/>
            <a:ext cx="12192000" cy="67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446C2-E893-3827-42D2-CDFD8B45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11159"/>
            <a:ext cx="12192000" cy="6835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6DA22F-90E9-4040-1CDC-1740437EE8FA}"/>
              </a:ext>
            </a:extLst>
          </p:cNvPr>
          <p:cNvSpPr/>
          <p:nvPr/>
        </p:nvSpPr>
        <p:spPr>
          <a:xfrm>
            <a:off x="1075765" y="1075765"/>
            <a:ext cx="5091953" cy="525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Built with modern web technologies like </a:t>
            </a:r>
            <a:r>
              <a:rPr lang="en-IN" b="1" dirty="0"/>
              <a:t>React.js</a:t>
            </a:r>
            <a:r>
              <a:rPr lang="en-IN" dirty="0"/>
              <a:t>, </a:t>
            </a:r>
            <a:r>
              <a:rPr lang="en-IN" b="1" dirty="0"/>
              <a:t>Node.js</a:t>
            </a:r>
            <a:r>
              <a:rPr lang="en-IN" dirty="0"/>
              <a:t>, </a:t>
            </a:r>
            <a:r>
              <a:rPr lang="en-IN" b="1" dirty="0"/>
              <a:t>MongoDB</a:t>
            </a:r>
            <a:r>
              <a:rPr lang="en-IN" dirty="0"/>
              <a:t>, and </a:t>
            </a:r>
            <a:r>
              <a:rPr lang="en-IN" b="1" dirty="0"/>
              <a:t>Socket.io</a:t>
            </a:r>
            <a:r>
              <a:rPr lang="en-IN" dirty="0"/>
              <a:t>, </a:t>
            </a:r>
            <a:r>
              <a:rPr lang="en-IN" dirty="0" err="1"/>
              <a:t>StudyBuddy</a:t>
            </a:r>
            <a:r>
              <a:rPr lang="en-IN" dirty="0"/>
              <a:t> focuses on enhancing the online learning experience by fostering communication, collaboration, and personalized study support.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99D66-FA1F-6573-8547-CB8D25AA0091}"/>
              </a:ext>
            </a:extLst>
          </p:cNvPr>
          <p:cNvSpPr txBox="1"/>
          <p:nvPr/>
        </p:nvSpPr>
        <p:spPr>
          <a:xfrm>
            <a:off x="1278150" y="1224905"/>
            <a:ext cx="5319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Bahnschrift Light" panose="020B0502040204020203" pitchFamily="34" charset="0"/>
              </a:rPr>
              <a:t>StudyBuddy</a:t>
            </a:r>
            <a:r>
              <a:rPr lang="en-US" sz="1400" dirty="0">
                <a:latin typeface="Bahnschrift Light" panose="020B0502040204020203" pitchFamily="34" charset="0"/>
              </a:rPr>
              <a:t> is an innovative web-based platform designed 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to connect students with like-minded peers for collaborative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learning. The application serves as a smart study companion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, enabling users to find study partners, share academic resources, create and solve quizzes, engage in real-time chats, and organize their learning journey efficiently.</a:t>
            </a:r>
            <a:endParaRPr lang="en-IN" sz="1400" dirty="0">
              <a:latin typeface="Bahnschrift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10E24-4BE3-5B9A-5857-451A7423A5B3}"/>
              </a:ext>
            </a:extLst>
          </p:cNvPr>
          <p:cNvSpPr txBox="1"/>
          <p:nvPr/>
        </p:nvSpPr>
        <p:spPr>
          <a:xfrm>
            <a:off x="1278150" y="3121223"/>
            <a:ext cx="5731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 Light" panose="020B0502040204020203" pitchFamily="34" charset="0"/>
              </a:rPr>
              <a:t>Built with modern web technologies like React.js, Node.js, MongoDB,</a:t>
            </a:r>
          </a:p>
          <a:p>
            <a:r>
              <a:rPr lang="en-IN" sz="1400" dirty="0">
                <a:latin typeface="Bahnschrift Light" panose="020B0502040204020203" pitchFamily="34" charset="0"/>
              </a:rPr>
              <a:t> and Socket.io, </a:t>
            </a:r>
            <a:r>
              <a:rPr lang="en-IN" sz="1400" dirty="0" err="1">
                <a:latin typeface="Bahnschrift Light" panose="020B0502040204020203" pitchFamily="34" charset="0"/>
              </a:rPr>
              <a:t>StudyBuddy</a:t>
            </a:r>
            <a:r>
              <a:rPr lang="en-IN" sz="1400" dirty="0">
                <a:latin typeface="Bahnschrift Light" panose="020B0502040204020203" pitchFamily="34" charset="0"/>
              </a:rPr>
              <a:t> focuses on enhancing the online learning </a:t>
            </a:r>
          </a:p>
          <a:p>
            <a:r>
              <a:rPr lang="en-IN" sz="1400" dirty="0">
                <a:latin typeface="Bahnschrift Light" panose="020B0502040204020203" pitchFamily="34" charset="0"/>
              </a:rPr>
              <a:t>experience by fostering communication, collaboration, and </a:t>
            </a:r>
          </a:p>
          <a:p>
            <a:r>
              <a:rPr lang="en-IN" sz="1400" dirty="0">
                <a:latin typeface="Bahnschrift Light" panose="020B0502040204020203" pitchFamily="34" charset="0"/>
              </a:rPr>
              <a:t>personalized study support.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16C56-4866-4BB3-AC0F-281EFCCA9801}"/>
              </a:ext>
            </a:extLst>
          </p:cNvPr>
          <p:cNvSpPr txBox="1"/>
          <p:nvPr/>
        </p:nvSpPr>
        <p:spPr>
          <a:xfrm>
            <a:off x="1278150" y="4986047"/>
            <a:ext cx="57887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" panose="020B0502040204020203" pitchFamily="34" charset="0"/>
              </a:rPr>
              <a:t>Whether it’s preparing for exams, solving doubts, or organizing group 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studies — </a:t>
            </a:r>
            <a:r>
              <a:rPr lang="en-US" sz="1400" dirty="0" err="1">
                <a:latin typeface="Bahnschrift Light" panose="020B0502040204020203" pitchFamily="34" charset="0"/>
              </a:rPr>
              <a:t>StudyBuddy</a:t>
            </a:r>
            <a:r>
              <a:rPr lang="en-US" sz="1400" dirty="0">
                <a:latin typeface="Bahnschrift Light" panose="020B0502040204020203" pitchFamily="34" charset="0"/>
              </a:rPr>
              <a:t> is your go-to solution for smart, connected, 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and effective learning.</a:t>
            </a:r>
            <a:endParaRPr lang="en-IN" sz="1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7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12086-24B9-2E67-82BB-B294E9E6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8"/>
            <a:ext cx="12192000" cy="6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5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C05F81-922E-7251-560C-F2FD7ECD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" y="0"/>
            <a:ext cx="1214966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10FE5C-0662-9C78-123A-544B622BDC7F}"/>
              </a:ext>
            </a:extLst>
          </p:cNvPr>
          <p:cNvSpPr/>
          <p:nvPr/>
        </p:nvSpPr>
        <p:spPr>
          <a:xfrm>
            <a:off x="1120588" y="1165412"/>
            <a:ext cx="1246094" cy="268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6F98C1-0895-D342-6C23-1FE5D42DFF21}"/>
              </a:ext>
            </a:extLst>
          </p:cNvPr>
          <p:cNvSpPr/>
          <p:nvPr/>
        </p:nvSpPr>
        <p:spPr>
          <a:xfrm>
            <a:off x="1120588" y="2958353"/>
            <a:ext cx="2079812" cy="268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E97B6-E1A9-EBB6-F1B2-ECC12F2E1B44}"/>
              </a:ext>
            </a:extLst>
          </p:cNvPr>
          <p:cNvSpPr/>
          <p:nvPr/>
        </p:nvSpPr>
        <p:spPr>
          <a:xfrm>
            <a:off x="1120588" y="4908176"/>
            <a:ext cx="1855694" cy="268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183CE-E3D3-F7CB-633B-5145A7F70756}"/>
              </a:ext>
            </a:extLst>
          </p:cNvPr>
          <p:cNvSpPr txBox="1"/>
          <p:nvPr/>
        </p:nvSpPr>
        <p:spPr>
          <a:xfrm>
            <a:off x="1076104" y="1130605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 Light" panose="020B0502040204020203" pitchFamily="34" charset="0"/>
              </a:rPr>
              <a:t>Real-time 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E87F8-48AB-9F27-AB3D-965FFAE19F39}"/>
              </a:ext>
            </a:extLst>
          </p:cNvPr>
          <p:cNvSpPr txBox="1"/>
          <p:nvPr/>
        </p:nvSpPr>
        <p:spPr>
          <a:xfrm>
            <a:off x="1076104" y="2980764"/>
            <a:ext cx="296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 Light" panose="020B0502040204020203" pitchFamily="34" charset="0"/>
              </a:rPr>
              <a:t>AI Quiz &amp; Flashcard Generator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F3379-2B6E-451A-1372-543D8B566254}"/>
              </a:ext>
            </a:extLst>
          </p:cNvPr>
          <p:cNvSpPr txBox="1"/>
          <p:nvPr/>
        </p:nvSpPr>
        <p:spPr>
          <a:xfrm>
            <a:off x="1076104" y="4908176"/>
            <a:ext cx="2345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 Light" panose="020B0502040204020203" pitchFamily="34" charset="0"/>
              </a:rPr>
              <a:t>Study Partner Matching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5649E-9E12-13DB-F6E6-98A3CD5F048D}"/>
              </a:ext>
            </a:extLst>
          </p:cNvPr>
          <p:cNvSpPr/>
          <p:nvPr/>
        </p:nvSpPr>
        <p:spPr>
          <a:xfrm>
            <a:off x="1120588" y="1680883"/>
            <a:ext cx="4894730" cy="874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404B0-C969-5BE9-D002-55DB90EAA25D}"/>
              </a:ext>
            </a:extLst>
          </p:cNvPr>
          <p:cNvSpPr txBox="1"/>
          <p:nvPr/>
        </p:nvSpPr>
        <p:spPr>
          <a:xfrm>
            <a:off x="1078669" y="1668607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Bahnschrift Light" panose="020B0502040204020203" pitchFamily="34" charset="0"/>
              </a:rPr>
              <a:t>StudyBuddy</a:t>
            </a:r>
            <a:r>
              <a:rPr lang="en-US" sz="1400" dirty="0">
                <a:latin typeface="Bahnschrift Light" panose="020B0502040204020203" pitchFamily="34" charset="0"/>
              </a:rPr>
              <a:t> provides a seamless communication system where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students can chat in real-time, share files, images, and voice notes. 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It also supports audio and video calls, making it easier for users to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have face-to-face study sessions or group discussions from anywhere.</a:t>
            </a:r>
            <a:endParaRPr lang="en-IN" sz="1400" dirty="0">
              <a:latin typeface="Bahnschrift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93574-867A-A649-1091-987A110B2EB3}"/>
              </a:ext>
            </a:extLst>
          </p:cNvPr>
          <p:cNvSpPr/>
          <p:nvPr/>
        </p:nvSpPr>
        <p:spPr>
          <a:xfrm>
            <a:off x="1120588" y="3511504"/>
            <a:ext cx="4894730" cy="874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6C222F-7D49-8C76-C2B0-2B6BBCD1B828}"/>
              </a:ext>
            </a:extLst>
          </p:cNvPr>
          <p:cNvSpPr/>
          <p:nvPr/>
        </p:nvSpPr>
        <p:spPr>
          <a:xfrm>
            <a:off x="1076104" y="5364221"/>
            <a:ext cx="4894730" cy="874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1DE2-FBED-C3EE-95BF-CBE5C29D8F23}"/>
              </a:ext>
            </a:extLst>
          </p:cNvPr>
          <p:cNvSpPr txBox="1"/>
          <p:nvPr/>
        </p:nvSpPr>
        <p:spPr>
          <a:xfrm>
            <a:off x="1076104" y="3596019"/>
            <a:ext cx="59474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" panose="020B0502040204020203" pitchFamily="34" charset="0"/>
              </a:rPr>
              <a:t>Users can upload PDFs or write notes directly on the platform, and </a:t>
            </a:r>
          </a:p>
          <a:p>
            <a:r>
              <a:rPr lang="en-US" sz="1400" dirty="0" err="1">
                <a:latin typeface="Bahnschrift Light" panose="020B0502040204020203" pitchFamily="34" charset="0"/>
              </a:rPr>
              <a:t>StudyBuddy's</a:t>
            </a:r>
            <a:r>
              <a:rPr lang="en-US" sz="1400" dirty="0">
                <a:latin typeface="Bahnschrift Light" panose="020B0502040204020203" pitchFamily="34" charset="0"/>
              </a:rPr>
              <a:t> smart AI automatically converts this content into quizzes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and flashcards. This helps learners practice actively, retain information 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better, and prepare efficiently for exams.</a:t>
            </a:r>
            <a:endParaRPr lang="en-IN" sz="1400" dirty="0">
              <a:latin typeface="Bahnschrift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6675F-66E6-8FDF-B031-258D2DECAD86}"/>
              </a:ext>
            </a:extLst>
          </p:cNvPr>
          <p:cNvSpPr txBox="1"/>
          <p:nvPr/>
        </p:nvSpPr>
        <p:spPr>
          <a:xfrm>
            <a:off x="1076104" y="5419618"/>
            <a:ext cx="6001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" panose="020B0502040204020203" pitchFamily="34" charset="0"/>
              </a:rPr>
              <a:t>Through intelligent algorithms, </a:t>
            </a:r>
            <a:r>
              <a:rPr lang="en-US" sz="1400" dirty="0" err="1">
                <a:latin typeface="Bahnschrift Light" panose="020B0502040204020203" pitchFamily="34" charset="0"/>
              </a:rPr>
              <a:t>StudyBuddy</a:t>
            </a:r>
            <a:r>
              <a:rPr lang="en-US" sz="1400" dirty="0">
                <a:latin typeface="Bahnschrift Light" panose="020B0502040204020203" pitchFamily="34" charset="0"/>
              </a:rPr>
              <a:t> suggests ideal study buddies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based on user interests, academic goals, and subject preferences. This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feature ensures students find the right partner to collaborate, exchange</a:t>
            </a:r>
          </a:p>
          <a:p>
            <a:r>
              <a:rPr lang="en-US" sz="1400" dirty="0">
                <a:latin typeface="Bahnschrift Light" panose="020B0502040204020203" pitchFamily="34" charset="0"/>
              </a:rPr>
              <a:t>ideas, and stay motivated.</a:t>
            </a:r>
            <a:endParaRPr lang="en-IN" sz="1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2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72EB3-BBE3-3BFA-571F-47BD9482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9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6DE85-FC77-C37D-1BEC-5CC127A50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" y="0"/>
            <a:ext cx="1212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2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DB5A-D810-6323-7AEE-385D7C749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0"/>
            <a:ext cx="12192000" cy="67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408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MT</vt:lpstr>
      <vt:lpstr>Bahnschrift Light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Khushi Mehta</dc:creator>
  <cp:lastModifiedBy>HUNNY PARMAR</cp:lastModifiedBy>
  <cp:revision>3</cp:revision>
  <dcterms:created xsi:type="dcterms:W3CDTF">2025-04-23T18:51:34Z</dcterms:created>
  <dcterms:modified xsi:type="dcterms:W3CDTF">2025-04-24T05:46:52Z</dcterms:modified>
</cp:coreProperties>
</file>